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9" r:id="rId6"/>
    <p:sldId id="258" r:id="rId7"/>
    <p:sldId id="260" r:id="rId8"/>
    <p:sldId id="263" r:id="rId9"/>
    <p:sldId id="261" r:id="rId10"/>
    <p:sldId id="262" r:id="rId11"/>
    <p:sldId id="264" r:id="rId12"/>
    <p:sldId id="265" r:id="rId13"/>
    <p:sldId id="267" r:id="rId14"/>
    <p:sldId id="266" r:id="rId15"/>
    <p:sldId id="268" r:id="rId16"/>
    <p:sldId id="269" r:id="rId1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AAC79F-09A0-49C4-A2B6-C074954974FD}" type="datetime1">
              <a:rPr lang="hu-HU" smtClean="0"/>
              <a:t>2025. 03. 27.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75DC4F1-CC00-4E21-8F9B-51DE3107EA3A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38173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D751-DB4D-41A2-8B68-75C2D0CF244D}" type="datetime1">
              <a:rPr lang="hu-HU" smtClean="0"/>
              <a:pPr/>
              <a:t>2025. 03. 27.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D563E5-3F3B-4F78-9C71-DC2608869805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30368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8839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1648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6348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41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12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99278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D563E5-3F3B-4F78-9C71-DC2608869805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4047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Szabadkézi sokszög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Szabadkézi sokszög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Szabadkézi sokszög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 rtlCol="0"/>
          <a:lstStyle/>
          <a:p>
            <a:pPr rtl="0"/>
            <a:fld id="{B586D8F1-FEEF-47D0-AD54-6924B4347503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rtlCol="0" anchor="ctr"/>
          <a:lstStyle>
            <a:lvl1pPr algn="l">
              <a:defRPr sz="1200"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68" name="Szabadkézi sokszög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Csoport 8" title="Szövegdoboz alakja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Szabadkézi sokszög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Szabadkézi sokszög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Egyenes összekötő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rtlCol="0"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4C9100-9725-450E-B7D9-692048E04D82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soport 7" title="Toll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Szabadkézi sokszög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Szabadkézi sokszög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 rtlCol="0"/>
          <a:lstStyle/>
          <a:p>
            <a:pPr rtl="0"/>
            <a:fld id="{31DEE8DD-5B96-4D6B-ACDB-969C83410304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cxnSp>
        <p:nvCxnSpPr>
          <p:cNvPr id="7" name="Egyenes összekötő 6" title="Megvonalaz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149385-C2EE-4EE6-AA1B-CD435AF370DA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abadkézi sokszög 5" title="Toll háttere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Csoport 8" title="Szövegdoboz alakja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Szabadkézi sokszög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Szabadkézi sokszög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Egyenes összekötő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14DB743E-BCF0-429F-BFF1-0C5966433ACB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 rtlCol="0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rtlCol="0"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 rtlCol="0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CAB2A-CDF8-45BE-BEBC-6FB1B0ED5F08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rtlCol="0"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rtlCol="0"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AEE1F7-3F9C-461B-AA90-6440FEBB1273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F882AF-1DBD-44B7-90CD-5E8310A8A37E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 4" title="Tollak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Szabadkézi sokszög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Szabadkézi sokszög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D68B42-A9EF-4600-B575-83130C3EFF7F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zabadkézi sokszög 15" title="Toll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rtlCol="0"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493A4B7-8C67-4E2D-BD2F-05062781FB04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rtlCol="0" anchor="t"/>
          <a:lstStyle>
            <a:lvl1pPr algn="l">
              <a:defRPr sz="4400"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zabadkézi sokszög 15" title="Toll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rtlCol="0"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E3FEA79-ECDD-4398-9DB2-9D296F2A3E94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rtlCol="0" anchor="t"/>
          <a:lstStyle>
            <a:lvl1pPr algn="l">
              <a:defRPr sz="4400"/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 title="Tollak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Szabadkézi sokszög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Szabadkézi sokszög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6E5A6F46-37E0-4E5E-B278-949CE661FF96}" type="datetime1">
              <a:rPr lang="hu-HU" noProof="0" smtClean="0"/>
              <a:t>2025. 03. 27.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FAEF9944-A4F6-4C59-AEBD-678D6480B8EA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cxnSp>
        <p:nvCxnSpPr>
          <p:cNvPr id="9" name="Egyenes összekötő 8" title="Megvonalaz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églalap 50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grpSp>
        <p:nvGrpSpPr>
          <p:cNvPr id="53" name="Csoport 52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54" name="Szabadkézi sokszög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55" name="Szabadkézi sokszög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56" name="Szabadkézi sokszög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grpSp>
        <p:nvGrpSpPr>
          <p:cNvPr id="58" name="Csoport 57">
            <a:extLst>
              <a:ext uri="{FF2B5EF4-FFF2-40B4-BE49-F238E27FC236}">
                <a16:creationId xmlns:a16="http://schemas.microsoft.com/office/drawing/2014/main" id="{AD746CED-0567-4DF8-AB5A-95553905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 useBgFill="1">
          <p:nvSpPr>
            <p:cNvPr id="59" name="Szabadkézi sokszög 159">
              <a:extLst>
                <a:ext uri="{FF2B5EF4-FFF2-40B4-BE49-F238E27FC236}">
                  <a16:creationId xmlns:a16="http://schemas.microsoft.com/office/drawing/2014/main" id="{ADA5E076-A7C5-4275-A6C5-D0949C89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0" name="Szabadkézi sokszög 164">
              <a:extLst>
                <a:ext uri="{FF2B5EF4-FFF2-40B4-BE49-F238E27FC236}">
                  <a16:creationId xmlns:a16="http://schemas.microsoft.com/office/drawing/2014/main" id="{8DA0B687-0059-4D26-A341-3533C07D8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61" name="Egyenes összekötő 60">
              <a:extLst>
                <a:ext uri="{FF2B5EF4-FFF2-40B4-BE49-F238E27FC236}">
                  <a16:creationId xmlns:a16="http://schemas.microsoft.com/office/drawing/2014/main" id="{B3CFF822-5B88-4257-86DB-464E3C75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465AC2A1-33AB-498F-9481-456EE428A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2301" y="1830579"/>
            <a:ext cx="5860821" cy="1829015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Menhely Térkép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4B152B-31E5-418B-BA48-A3361253F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301" y="4176130"/>
            <a:ext cx="5860821" cy="926103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>
                <a:solidFill>
                  <a:schemeClr val="tx2">
                    <a:lumMod val="75000"/>
                    <a:lumOff val="25000"/>
                  </a:schemeClr>
                </a:solidFill>
              </a:rPr>
              <a:t>Kis Richárd, Váradi Tünde</a:t>
            </a:r>
          </a:p>
        </p:txBody>
      </p:sp>
    </p:spTree>
    <p:extLst>
      <p:ext uri="{BB962C8B-B14F-4D97-AF65-F5344CB8AC3E}">
        <p14:creationId xmlns:p14="http://schemas.microsoft.com/office/powerpoint/2010/main" val="107436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A940F14-0862-4CCE-A686-8908F69D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Csapatmunkához használt platformok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6589739-949A-427B-8DF2-4519C2217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endParaRPr lang="hu-HU" dirty="0"/>
          </a:p>
          <a:p>
            <a:r>
              <a:rPr lang="hu-HU" dirty="0" err="1"/>
              <a:t>Teams</a:t>
            </a:r>
            <a:endParaRPr lang="hu-HU" dirty="0"/>
          </a:p>
          <a:p>
            <a:r>
              <a:rPr lang="hu-HU" dirty="0" err="1"/>
              <a:t>Discord</a:t>
            </a:r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4DD8410-5B4D-4C60-8EDA-DBD26F7D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022" y="2335708"/>
            <a:ext cx="1980500" cy="19805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929F482-1FCA-49C6-AF17-8BA848E4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35" y="3365295"/>
            <a:ext cx="1967936" cy="179771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F530C4C-0511-4FE8-A308-33AAE4E1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771" y="4522292"/>
            <a:ext cx="3280095" cy="164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4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7A5A938-0BD7-40BA-83A8-63D33E4D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Csapatmunka felosztás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58AD5EDE-4ADC-45D7-BD3B-A48E6101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Kis Richárd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59BCC19-0F2F-4260-89CA-85BF865B9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699" y="2835479"/>
            <a:ext cx="4160520" cy="2273417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r>
              <a:rPr lang="hu-HU" dirty="0"/>
              <a:t>Backend </a:t>
            </a:r>
          </a:p>
          <a:p>
            <a:r>
              <a:rPr lang="hu-HU" dirty="0"/>
              <a:t>Adatbázis</a:t>
            </a:r>
          </a:p>
          <a:p>
            <a:r>
              <a:rPr lang="hu-HU" dirty="0"/>
              <a:t>Tesztelés</a:t>
            </a:r>
          </a:p>
          <a:p>
            <a:r>
              <a:rPr lang="hu-HU" dirty="0"/>
              <a:t>Frontend kontrollerek elkészítése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0ADA91CE-9A25-48C7-8F14-9F88AA004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Váradi Tünde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14E56C2A-DC73-4E4E-9189-0627E4A3C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1472" y="3337768"/>
            <a:ext cx="4160520" cy="2779361"/>
          </a:xfrm>
        </p:spPr>
        <p:txBody>
          <a:bodyPr/>
          <a:lstStyle/>
          <a:p>
            <a:r>
              <a:rPr lang="hu-HU" dirty="0"/>
              <a:t>Frontend</a:t>
            </a:r>
          </a:p>
          <a:p>
            <a:r>
              <a:rPr lang="hu-HU" dirty="0"/>
              <a:t>Anyag gyűjtés</a:t>
            </a:r>
          </a:p>
          <a:p>
            <a:r>
              <a:rPr lang="hu-HU" dirty="0"/>
              <a:t>Dokumentáció</a:t>
            </a:r>
          </a:p>
          <a:p>
            <a:r>
              <a:rPr lang="hu-HU" dirty="0"/>
              <a:t>Tesztelés</a:t>
            </a:r>
          </a:p>
        </p:txBody>
      </p:sp>
    </p:spTree>
    <p:extLst>
      <p:ext uri="{BB962C8B-B14F-4D97-AF65-F5344CB8AC3E}">
        <p14:creationId xmlns:p14="http://schemas.microsoft.com/office/powerpoint/2010/main" val="201172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B76AC7DB-77DE-44DE-91D7-AFB918E6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Jövőbeli újítások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DC42FE40-7032-4C59-BC97-7FF4907A8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/>
              <a:t>Applikáció telefonra</a:t>
            </a:r>
          </a:p>
          <a:p>
            <a:pPr lvl="1"/>
            <a:r>
              <a:rPr lang="hu-HU" dirty="0"/>
              <a:t>Felhasználók számára könnyebbé teszi az elérhetőséget és használhatóságot</a:t>
            </a:r>
          </a:p>
          <a:p>
            <a:pPr lvl="1"/>
            <a:r>
              <a:rPr lang="hu-HU" dirty="0"/>
              <a:t>bárhol könnyedén böngészhető a menhelyek</a:t>
            </a:r>
          </a:p>
          <a:p>
            <a:endParaRPr lang="hu-HU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D82CCEEB-1F50-4D6E-8CC2-41D23230CA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Adományozási lehetőség </a:t>
            </a:r>
          </a:p>
          <a:p>
            <a:pPr lvl="1"/>
            <a:r>
              <a:rPr lang="hu-HU" dirty="0"/>
              <a:t>Menhelyek látogatói pénzbeli adományokkal segítsék a menhelyek munkáját és az ott élő állatok ellátását</a:t>
            </a:r>
          </a:p>
          <a:p>
            <a:pPr lvl="1"/>
            <a:endParaRPr lang="hu-HU" dirty="0"/>
          </a:p>
          <a:p>
            <a:pPr lvl="1"/>
            <a:r>
              <a:rPr lang="hu-HU" dirty="0"/>
              <a:t>különböző fizetési módok</a:t>
            </a:r>
          </a:p>
        </p:txBody>
      </p:sp>
    </p:spTree>
    <p:extLst>
      <p:ext uri="{BB962C8B-B14F-4D97-AF65-F5344CB8AC3E}">
        <p14:creationId xmlns:p14="http://schemas.microsoft.com/office/powerpoint/2010/main" val="414638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8A90787-B80F-4077-908E-69C0D8BE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DB46306-14DF-4E1D-9B70-757E3914C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714" y="4012707"/>
            <a:ext cx="3311370" cy="1202231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398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églalap 38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grpSp>
        <p:nvGrpSpPr>
          <p:cNvPr id="41" name="Csoport 40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42" name="Szabadkézi sokszög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3" name="Szabadkézi sokszög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44" name="Szabadkézi sokszög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46" name="Szabadkézi alakzat: Alakzat 45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48" name="Téglalap: Lekerekített sarkok 47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sz="3600" dirty="0"/>
              <a:t>Rövid összefoglaló az előadásról</a:t>
            </a:r>
          </a:p>
        </p:txBody>
      </p:sp>
      <p:cxnSp>
        <p:nvCxnSpPr>
          <p:cNvPr id="50" name="Egyenes összekötő 49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46" y="2438400"/>
            <a:ext cx="9486309" cy="3124200"/>
          </a:xfrm>
        </p:spPr>
        <p:txBody>
          <a:bodyPr rtlCol="0" anchor="ctr">
            <a:normAutofit/>
          </a:bodyPr>
          <a:lstStyle/>
          <a:p>
            <a:r>
              <a:rPr lang="hu-HU" sz="1800" dirty="0"/>
              <a:t>Mi a probléma, mi a megoldás rá? </a:t>
            </a:r>
          </a:p>
          <a:p>
            <a:r>
              <a:rPr lang="hu-HU" sz="1800" dirty="0"/>
              <a:t>Backend bemutatása</a:t>
            </a:r>
          </a:p>
          <a:p>
            <a:r>
              <a:rPr lang="hu-HU" sz="1800" dirty="0"/>
              <a:t>Frontend bemutatása</a:t>
            </a:r>
          </a:p>
          <a:p>
            <a:r>
              <a:rPr lang="hu-HU" sz="1800" dirty="0"/>
              <a:t>Adatbázis bemutatása</a:t>
            </a:r>
          </a:p>
          <a:p>
            <a:r>
              <a:rPr lang="hu-HU" sz="1800" dirty="0" err="1"/>
              <a:t>Reszponzivitás</a:t>
            </a:r>
            <a:endParaRPr lang="hu-HU" sz="1800" dirty="0"/>
          </a:p>
          <a:p>
            <a:r>
              <a:rPr lang="hu-HU" sz="1800" dirty="0"/>
              <a:t>Tesztelések</a:t>
            </a:r>
          </a:p>
          <a:p>
            <a:r>
              <a:rPr lang="hu-HU" sz="1800" dirty="0"/>
              <a:t>Csapatmunka</a:t>
            </a:r>
          </a:p>
          <a:p>
            <a:pPr rtl="0"/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79499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/>
            <a:r>
              <a:rPr lang="hu-HU" sz="3600" dirty="0"/>
              <a:t>A probléma				A megoldás</a:t>
            </a:r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908483"/>
          </a:xfrm>
        </p:spPr>
        <p:txBody>
          <a:bodyPr rtlCol="0" anchor="ctr">
            <a:normAutofit/>
          </a:bodyPr>
          <a:lstStyle/>
          <a:p>
            <a:pPr rtl="0"/>
            <a:r>
              <a:rPr lang="hu-HU" dirty="0"/>
              <a:t>Túlterhelt állatmenhelyek</a:t>
            </a:r>
          </a:p>
          <a:p>
            <a:pPr rtl="0"/>
            <a:r>
              <a:rPr lang="hu-HU" dirty="0"/>
              <a:t>Sok gazdátlan kisállat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29EBD3-F1B5-45AD-AE17-91026B84DD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/>
              <a:t>Örökbefogadás népszerűsítése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1E9906-E1E2-4D4C-8EBD-AB01FDE1A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9" y="3656220"/>
            <a:ext cx="3698758" cy="246583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AE0CB4B-03E1-4CE3-874F-B4264A6A9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76" y="3656220"/>
            <a:ext cx="3777225" cy="2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/>
            <a:r>
              <a:rPr lang="hu-HU" sz="3600" dirty="0"/>
              <a:t>Backend</a:t>
            </a:r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6488" y="2840854"/>
            <a:ext cx="3227832" cy="3255146"/>
          </a:xfrm>
        </p:spPr>
        <p:txBody>
          <a:bodyPr rtlCol="0" anchor="ctr">
            <a:noAutofit/>
          </a:bodyPr>
          <a:lstStyle/>
          <a:p>
            <a:r>
              <a:rPr lang="hu-HU" sz="2000" dirty="0"/>
              <a:t>A backend egy </a:t>
            </a:r>
            <a:r>
              <a:rPr lang="hu-HU" sz="2000" dirty="0" err="1"/>
              <a:t>RESTful</a:t>
            </a:r>
            <a:r>
              <a:rPr lang="hu-HU" sz="2000" dirty="0"/>
              <a:t> API-t biztosító szerver, amely felelős az adatok kezeléséért és a kliensoldali kérések kiszolgálásáért. A backend egy </a:t>
            </a:r>
            <a:r>
              <a:rPr lang="hu-HU" sz="2000" dirty="0" err="1"/>
              <a:t>RESTful</a:t>
            </a:r>
            <a:r>
              <a:rPr lang="hu-HU" sz="2000" dirty="0"/>
              <a:t> API-t biztosító szerver, amely felelős az adatok kezeléséért és a kliensoldali kérések kiszolgálásáért.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259665A-002D-4A4B-91CA-385B4AE41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2"/>
          <a:stretch/>
        </p:blipFill>
        <p:spPr>
          <a:xfrm>
            <a:off x="1132758" y="271937"/>
            <a:ext cx="5460716" cy="304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0858B71-97BD-4ECD-A9E2-449BA0DFA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58" y="3544411"/>
            <a:ext cx="5460716" cy="3031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38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/>
            <a:r>
              <a:rPr lang="hu-HU" sz="3600" dirty="0"/>
              <a:t>Frontend</a:t>
            </a:r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6488" y="2130641"/>
            <a:ext cx="3227832" cy="3965359"/>
          </a:xfrm>
        </p:spPr>
        <p:txBody>
          <a:bodyPr rtlCol="0" anchor="ctr">
            <a:normAutofit/>
          </a:bodyPr>
          <a:lstStyle/>
          <a:p>
            <a:r>
              <a:rPr lang="hu-HU" sz="2000" dirty="0"/>
              <a:t>A frontend React.js alapokon épül, amely egy dinamikus, komponensalapú architektúrát tesz lehetővé. A felhasználói felület reszponzív, így különböző eszközökön optimális megjelenítést biztosít.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4773C17-8213-4E5A-A0F6-185959276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3"/>
          <a:stretch/>
        </p:blipFill>
        <p:spPr>
          <a:xfrm>
            <a:off x="1105636" y="471425"/>
            <a:ext cx="5827822" cy="2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F290DF9-E705-4D10-84AE-DDE3D2733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37" y="3442931"/>
            <a:ext cx="5827821" cy="2943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26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106533"/>
            <a:ext cx="3227715" cy="1171852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sz="3600" dirty="0"/>
              <a:t>Adatbázis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E2D8631-61D3-48BF-BD39-7AF5C96B2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7456" y="1278385"/>
            <a:ext cx="3906175" cy="5406500"/>
          </a:xfrm>
        </p:spPr>
        <p:txBody>
          <a:bodyPr>
            <a:noAutofit/>
          </a:bodyPr>
          <a:lstStyle/>
          <a:p>
            <a:r>
              <a:rPr lang="hu-HU" sz="2000" dirty="0"/>
              <a:t>A rendszer </a:t>
            </a:r>
            <a:r>
              <a:rPr lang="hu-HU" sz="2000" dirty="0" err="1"/>
              <a:t>MongoDB</a:t>
            </a:r>
            <a:r>
              <a:rPr lang="hu-HU" sz="2000" dirty="0"/>
              <a:t> </a:t>
            </a:r>
            <a:r>
              <a:rPr lang="hu-HU" sz="2000" dirty="0" err="1"/>
              <a:t>NoSQL</a:t>
            </a:r>
            <a:r>
              <a:rPr lang="hu-HU" sz="2000" dirty="0"/>
              <a:t> adatbázist alkalmaz. Biztosítja a dinamikus szerkezetű adatkezelést és a gyors lekérdezéseket. </a:t>
            </a:r>
          </a:p>
          <a:p>
            <a:r>
              <a:rPr lang="hu-HU" sz="2000" dirty="0"/>
              <a:t>Az alábbi modelleket hoztuk létre: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Menhelyek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Naptár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Képek tárolása ( Amazon </a:t>
            </a:r>
            <a:r>
              <a:rPr lang="hu-HU" sz="2000" dirty="0" err="1"/>
              <a:t>Simple</a:t>
            </a:r>
            <a:r>
              <a:rPr lang="hu-HU" sz="2000" dirty="0"/>
              <a:t> AWS </a:t>
            </a:r>
            <a:r>
              <a:rPr lang="hu-HU" sz="2000" dirty="0" err="1"/>
              <a:t>CloudFront</a:t>
            </a:r>
            <a:r>
              <a:rPr lang="hu-HU" sz="20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Felhasználók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 err="1"/>
              <a:t>Admin</a:t>
            </a:r>
            <a:endParaRPr lang="hu-HU" sz="20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8CA3059-0393-4E06-A20D-F9D37C24AE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8758" y="1682016"/>
            <a:ext cx="130904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7" name="Objektum 6">
            <a:extLst>
              <a:ext uri="{FF2B5EF4-FFF2-40B4-BE49-F238E27FC236}">
                <a16:creationId xmlns:a16="http://schemas.microsoft.com/office/drawing/2014/main" id="{D9BD23B5-B280-4617-BCFE-1D6521E10D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8409409"/>
              </p:ext>
            </p:extLst>
          </p:nvPr>
        </p:nvGraphicFramePr>
        <p:xfrm>
          <a:off x="408759" y="1229457"/>
          <a:ext cx="7421346" cy="4399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Kép" r:id="rId4" imgW="0" imgH="0" progId="StaticMetafile">
                  <p:embed/>
                </p:oleObj>
              </mc:Choice>
              <mc:Fallback>
                <p:oleObj name="Kép" r:id="rId4" imgW="0" imgH="0" progId="StaticMetafile">
                  <p:embed/>
                  <p:pic>
                    <p:nvPicPr>
                      <p:cNvPr id="0" name="rectole000000001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59" y="1229457"/>
                        <a:ext cx="7421346" cy="4399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258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7CE574-2811-4B87-97CE-1CAEEA8D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Adatbázis modellek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9BD7B2-568E-49A0-9C3B-7B9555007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/>
          <a:p>
            <a:r>
              <a:rPr lang="hu-HU" dirty="0"/>
              <a:t>Menhelyek modell egy eleme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Naptár modell egy eleme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4B87F4B-C0B1-4C6C-8C5B-2B5CC5830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6488" y="3278793"/>
            <a:ext cx="3227715" cy="2872197"/>
          </a:xfrm>
        </p:spPr>
        <p:txBody>
          <a:bodyPr>
            <a:normAutofit/>
          </a:bodyPr>
          <a:lstStyle/>
          <a:p>
            <a:r>
              <a:rPr lang="hu-HU" sz="2000" dirty="0"/>
              <a:t>További modellek, a felhasználók, képek tárolása, </a:t>
            </a:r>
            <a:r>
              <a:rPr lang="hu-HU" sz="2000" dirty="0" err="1"/>
              <a:t>admin</a:t>
            </a:r>
            <a:r>
              <a:rPr lang="hu-HU" sz="2000" dirty="0"/>
              <a:t> felület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297085-2283-4ACA-8A61-DF9B1645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79" y="10747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6" name="Objektum 5">
            <a:extLst>
              <a:ext uri="{FF2B5EF4-FFF2-40B4-BE49-F238E27FC236}">
                <a16:creationId xmlns:a16="http://schemas.microsoft.com/office/drawing/2014/main" id="{B654A6EF-7413-4766-9547-E8DA9E47F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776351"/>
              </p:ext>
            </p:extLst>
          </p:nvPr>
        </p:nvGraphicFramePr>
        <p:xfrm>
          <a:off x="763479" y="1074737"/>
          <a:ext cx="7170738" cy="235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Kép" r:id="rId3" imgW="0" imgH="0" progId="StaticMetafile">
                  <p:embed/>
                </p:oleObj>
              </mc:Choice>
              <mc:Fallback>
                <p:oleObj name="Kép" r:id="rId3" imgW="0" imgH="0" progId="StaticMetafile">
                  <p:embed/>
                  <p:pic>
                    <p:nvPicPr>
                      <p:cNvPr id="0" name="rectole000000001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79" y="1074737"/>
                        <a:ext cx="7170738" cy="23542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7DD71853-585D-4187-8898-6C5E034B4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37" y="4616388"/>
            <a:ext cx="128989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10" name="Objektum 9">
            <a:extLst>
              <a:ext uri="{FF2B5EF4-FFF2-40B4-BE49-F238E27FC236}">
                <a16:creationId xmlns:a16="http://schemas.microsoft.com/office/drawing/2014/main" id="{1E851466-BF83-4232-BFDD-802413B090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122247"/>
              </p:ext>
            </p:extLst>
          </p:nvPr>
        </p:nvGraphicFramePr>
        <p:xfrm>
          <a:off x="692458" y="4616388"/>
          <a:ext cx="731278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Kép" r:id="rId5" imgW="0" imgH="0" progId="StaticMetafile">
                  <p:embed/>
                </p:oleObj>
              </mc:Choice>
              <mc:Fallback>
                <p:oleObj name="Kép" r:id="rId5" imgW="0" imgH="0" progId="StaticMetafile">
                  <p:embed/>
                  <p:pic>
                    <p:nvPicPr>
                      <p:cNvPr id="0" name="rectole00000000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58" y="4616388"/>
                        <a:ext cx="7312780" cy="13557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37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23A8A-47FD-4BFE-B43B-5621E622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377" y="131996"/>
            <a:ext cx="3773009" cy="938074"/>
          </a:xfrm>
        </p:spPr>
        <p:txBody>
          <a:bodyPr rtlCol="0" anchor="ctr">
            <a:normAutofit/>
          </a:bodyPr>
          <a:lstStyle/>
          <a:p>
            <a:pPr algn="ctr"/>
            <a:r>
              <a:rPr lang="hu-HU" sz="3600" dirty="0" err="1"/>
              <a:t>Reszponzivitás</a:t>
            </a:r>
            <a:endParaRPr lang="hu-HU" sz="3600" dirty="0"/>
          </a:p>
        </p:txBody>
      </p:sp>
      <p:sp>
        <p:nvSpPr>
          <p:cNvPr id="34" name="Tartalom helye 2">
            <a:extLst>
              <a:ext uri="{FF2B5EF4-FFF2-40B4-BE49-F238E27FC236}">
                <a16:creationId xmlns:a16="http://schemas.microsoft.com/office/drawing/2014/main" id="{E27B6076-C893-4682-81CC-FE42A4220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5273" y="4119239"/>
            <a:ext cx="5279047" cy="1976761"/>
          </a:xfrm>
        </p:spPr>
        <p:txBody>
          <a:bodyPr rtlCol="0" anchor="ctr">
            <a:noAutofit/>
          </a:bodyPr>
          <a:lstStyle/>
          <a:p>
            <a:pPr rtl="0"/>
            <a:r>
              <a:rPr lang="hu-HU" sz="2000" dirty="0"/>
              <a:t>Az alábbi képek, telefonon, tableten és asztali gépen készültek. </a:t>
            </a:r>
          </a:p>
          <a:p>
            <a:r>
              <a:rPr lang="hu-HU" sz="2000" dirty="0"/>
              <a:t>A felhasználói élmény egyforma minőségű minden platformon, ezzel garantálva a zavartalan navigációt és a funkciók teljes körű elérhetőségét.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316008-3B62-45A9-AB0B-241EF2451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"/>
          <a:stretch/>
        </p:blipFill>
        <p:spPr>
          <a:xfrm>
            <a:off x="2541407" y="953609"/>
            <a:ext cx="3554593" cy="427607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F20F82A-E67B-4E9A-A307-43FC9EC58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4" t="1999" r="-1"/>
          <a:stretch/>
        </p:blipFill>
        <p:spPr>
          <a:xfrm>
            <a:off x="701876" y="953609"/>
            <a:ext cx="1418267" cy="305221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507E63C-287F-4EA3-8308-ED255C437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8"/>
          <a:stretch/>
        </p:blipFill>
        <p:spPr>
          <a:xfrm>
            <a:off x="6425273" y="953609"/>
            <a:ext cx="5279047" cy="26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697E691-44CA-4033-9A4E-D4415D4A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Tesztelések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5241AC1-510C-4933-84B5-E7F1F12839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5036FE15-7B31-4B8F-A3FE-A2196C18C2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419662"/>
      </p:ext>
    </p:extLst>
  </p:cSld>
  <p:clrMapOvr>
    <a:masterClrMapping/>
  </p:clrMapOvr>
</p:sld>
</file>

<file path=ppt/theme/theme1.xml><?xml version="1.0" encoding="utf-8"?>
<a:theme xmlns:a="http://schemas.openxmlformats.org/drawingml/2006/main" name="Tollas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6_TF11309028.potx" id="{482AB026-43F6-4A54-B055-50C199F5F3DE}" vid="{B13B8EC3-0FE6-40E1-BDA9-F3C40187B46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28C3E1-D10B-4426-B05E-8E1CAFF03C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B8899B-5794-42FB-9137-8220A73767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9290C9-6505-4B77-B628-A44276CB9D85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16c05727-aa75-4e4a-9b5f-8a80a1165891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Tollas arculat</Template>
  <TotalTime>0</TotalTime>
  <Words>274</Words>
  <Application>Microsoft Office PowerPoint</Application>
  <PresentationFormat>Szélesvásznú</PresentationFormat>
  <Paragraphs>73</Paragraphs>
  <Slides>13</Slides>
  <Notes>7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Schoolbook</vt:lpstr>
      <vt:lpstr>Corbel</vt:lpstr>
      <vt:lpstr>Tollas</vt:lpstr>
      <vt:lpstr>Kép</vt:lpstr>
      <vt:lpstr>Menhely Térkép </vt:lpstr>
      <vt:lpstr>Rövid összefoglaló az előadásról</vt:lpstr>
      <vt:lpstr>A probléma    A megoldás</vt:lpstr>
      <vt:lpstr>Backend</vt:lpstr>
      <vt:lpstr>Frontend</vt:lpstr>
      <vt:lpstr>Adatbázis</vt:lpstr>
      <vt:lpstr>Adatbázis modellek</vt:lpstr>
      <vt:lpstr>Reszponzivitás</vt:lpstr>
      <vt:lpstr>Tesztelések</vt:lpstr>
      <vt:lpstr>Csapatmunkához használt platformok</vt:lpstr>
      <vt:lpstr>Csapatmunka felosztás</vt:lpstr>
      <vt:lpstr>Jövőbeli újítások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2025-02-25T09:57:14Z</dcterms:created>
  <dcterms:modified xsi:type="dcterms:W3CDTF">2025-03-27T11:01:17Z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